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381" r:id="rId3"/>
    <p:sldId id="408" r:id="rId4"/>
    <p:sldId id="410" r:id="rId5"/>
    <p:sldId id="412" r:id="rId6"/>
    <p:sldId id="413" r:id="rId7"/>
    <p:sldId id="411" r:id="rId8"/>
    <p:sldId id="29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FF"/>
    <a:srgbClr val="00D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BA6B1-05F9-405B-99E6-1DA6BAC98C4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6D9F5-C855-4683-804B-C7CB59D03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EFEF-1ECE-4FDE-A8C7-DC453047D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5AFC2-0CE7-4CF3-8021-7B0166643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333A-16B7-495C-A643-88D83FFB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A1A9-81D3-4D54-A9AE-FAF14008BA74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5317-9EAA-4A95-BE02-31DB7D41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9E6A3-AC61-4478-994E-0942151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22FF-0AAD-481E-806C-7BE69645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E17D7-90A1-45FC-BEA3-B31630A82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44F5-B36B-4B5B-9FA9-DB2B4BF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419B-BB79-4E18-89E9-EE0E80C30357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9B0B-B2D3-4E8F-83B9-6786DD2D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FC45-5FC5-45DA-A62F-567183E0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91876-6D21-465D-BE86-1B332F559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38765-DD9A-4686-B383-67A71319F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835E1-8D0C-4FE3-AE05-DB1B80D6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E83B-B43A-417B-B3E4-6D4DFC17A209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A9387-1850-43FF-B8B4-605A0B00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E0D8-7D50-4EBF-A7C0-A59AF3BA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92FB-9855-4473-9595-B1C96F2E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DAA7-2525-4421-A23C-2E77DE0AB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DC0E3-9BE3-4EDA-A427-A5CDAD47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BB4F-50EA-404C-A8C8-E0A1954D4CAA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26BB-CB9B-4283-878C-A59657FA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DB1C-454F-458E-B5D8-F77C5CB0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92F3-1204-4572-91E0-12A1D4F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8F6F-2F8D-4FE3-B606-A0EECD91D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53047-76DE-4A0E-AD18-0EFF6BFC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4BFD-7011-466F-8E20-088AAB5C9DA5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1B47-6A63-4874-8DA7-E3BCE490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1A73-BB08-4EA8-9BD6-54536062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A62D-66DF-4BF1-AD9C-096F99C7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DFBB-1195-43AF-A7AD-6F7D4CCAA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69A58-9A0C-45D7-9270-26212ECB2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77871-FBBE-4845-B85C-D025D667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9E3D-F16E-4631-80F1-E915A079A4A6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69101-A393-417C-8B17-65F8DB84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668D-50C1-42F4-9DAA-311082A9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6FA4-A0A5-4107-BB3C-7CEA799D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E5EF7-3339-4A90-BE09-C5529D9F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FDFA5-AD0D-4740-AA62-C26AC6E2F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D186C-12A9-4DCB-B31D-3C7C32FF0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6E67D-6FB0-4F23-BA7B-446A76973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BC824-5F35-4B02-B00B-6E61C541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DEFC-4628-480A-A88F-B21E2D62EA5B}" type="datetime1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F982B-EF78-4891-8C8C-3232C944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22E29-61D0-4074-AFE0-22029682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DE4A-2EE5-4E05-812A-02154D90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1750D-B756-4F32-883D-8D551944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9102-0F2A-454A-A81F-9150420FA626}" type="datetime1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4626D-7761-4E4C-953F-02D6CFE0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3B5F3-781B-4E84-9CF0-8E50EB3B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56CB6-8D6E-457F-BC62-6212B2F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F9B4-DB90-459D-B672-0C1A501EBAF9}" type="datetime1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EF052-0FF9-475E-BF4F-069B88C4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F750F-983A-4FF0-8ABB-0F96ACEB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851C-26EB-4DAA-9B99-D5B2D6C1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BB74-30A2-4BBD-8EB3-457BB0E3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14FB2-36D7-4D18-8B5E-1103CEBFC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B4F69-BCCD-43C7-899D-93C7BF69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21C5-1EDB-4A8C-9F58-01D2A3B498AB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8BF24-C399-41AD-B5D0-60B98825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2B08-4FA0-4A7B-BE16-BC61C044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9B39-D503-4799-94E2-D9D512E0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04B62-680E-43F3-B651-92E29F6CF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89BA-1E10-4157-B0C1-CCF1735D3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2404-D606-4904-BA76-873DA1AC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D8A2-6D2C-4621-A9F2-AE40B746C226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C3109-D1B5-4826-9E2D-2E4C392A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1F73E-31A3-43E5-915D-136C0260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0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B0DDD-A900-4FDF-9087-61B7259E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22093-1C0C-4110-8A64-FD789648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4DB86-B760-430D-ABEC-012F08CE2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E9587-412D-46D0-B7AE-25C8394E000E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18C3D-99C0-4DDF-A59B-CCBE14FA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8B0-9F5F-408A-915D-D058D4EDD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1703.06870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cloudwantsasnack/" TargetMode="External"/><Relationship Id="rId2" Type="http://schemas.openxmlformats.org/officeDocument/2006/relationships/hyperlink" Target="https://jeiyoon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53CC5-46B0-4E52-9034-13E3D5D8EED6}"/>
              </a:ext>
            </a:extLst>
          </p:cNvPr>
          <p:cNvSpPr txBox="1"/>
          <p:nvPr/>
        </p:nvSpPr>
        <p:spPr>
          <a:xfrm>
            <a:off x="139083" y="1294980"/>
            <a:ext cx="11913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핸즈온 머신러닝</a:t>
            </a:r>
            <a:endParaRPr lang="en-US" sz="3600" b="1" dirty="0"/>
          </a:p>
          <a:p>
            <a:pPr algn="ctr"/>
            <a:r>
              <a:rPr lang="en-US" sz="3600" dirty="0"/>
              <a:t>Chapter 14.10: </a:t>
            </a:r>
            <a:r>
              <a:rPr lang="ko-KR" altLang="en-US" sz="3600" dirty="0"/>
              <a:t>시맨틱 분할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D849-9DD7-47B2-A1A1-1E17F689D378}"/>
              </a:ext>
            </a:extLst>
          </p:cNvPr>
          <p:cNvSpPr txBox="1"/>
          <p:nvPr/>
        </p:nvSpPr>
        <p:spPr>
          <a:xfrm>
            <a:off x="2442839" y="4856310"/>
            <a:ext cx="730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Presentation:</a:t>
            </a:r>
            <a:r>
              <a:rPr lang="en-US" sz="2400" b="1" dirty="0"/>
              <a:t> Jeiyoon Park</a:t>
            </a:r>
          </a:p>
          <a:p>
            <a:pPr algn="ctr"/>
            <a:r>
              <a:rPr lang="en-US" sz="2400" dirty="0"/>
              <a:t>6</a:t>
            </a:r>
            <a:r>
              <a:rPr lang="en-US" sz="2400" baseline="30000" dirty="0"/>
              <a:t>th</a:t>
            </a:r>
            <a:r>
              <a:rPr lang="en-US" sz="2400" dirty="0"/>
              <a:t> Generation, TAVE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1D3AE2-25F8-4AE9-A733-AEFAFC06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417" y="6356350"/>
            <a:ext cx="2743200" cy="365125"/>
          </a:xfrm>
        </p:spPr>
        <p:txBody>
          <a:bodyPr/>
          <a:lstStyle/>
          <a:p>
            <a:fld id="{E807B9BB-8E33-4837-A76A-7F6B219A5701}" type="datetime1">
              <a:rPr lang="en-US" smtClean="0"/>
              <a:t>11/5/2021</a:t>
            </a:fld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C009D9E-A258-41C5-A799-59E5F3AB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62" y="6001091"/>
            <a:ext cx="1975538" cy="9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</a:t>
            </a:r>
            <a:r>
              <a:rPr lang="ko-KR" altLang="en-US" sz="3200" dirty="0"/>
              <a:t>시맨틱 분할 </a:t>
            </a:r>
            <a:r>
              <a:rPr lang="en-US" altLang="ko-KR" sz="3200" dirty="0"/>
              <a:t>(Semantic segmentation)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CA696A0-B805-4693-A807-E58D9BDB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57" y="3653271"/>
            <a:ext cx="6715179" cy="3037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16E3B-7CC6-4F82-B767-2B961E476E1F}"/>
              </a:ext>
            </a:extLst>
          </p:cNvPr>
          <p:cNvSpPr txBox="1"/>
          <p:nvPr/>
        </p:nvSpPr>
        <p:spPr>
          <a:xfrm>
            <a:off x="926781" y="1929617"/>
            <a:ext cx="1077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각 픽셀은 픽셀이 속한 객체의 클래스로 분류됨 </a:t>
            </a:r>
            <a:r>
              <a:rPr lang="en-US" altLang="ko-KR" sz="2400" dirty="0"/>
              <a:t>(e.g. </a:t>
            </a:r>
            <a:r>
              <a:rPr lang="ko-KR" altLang="en-US" sz="2400" dirty="0"/>
              <a:t>자동차</a:t>
            </a:r>
            <a:r>
              <a:rPr lang="en-US" altLang="ko-KR" sz="2400" dirty="0"/>
              <a:t>, </a:t>
            </a:r>
            <a:r>
              <a:rPr lang="ko-KR" altLang="en-US" sz="2400" dirty="0"/>
              <a:t>보행자</a:t>
            </a:r>
            <a:r>
              <a:rPr lang="en-US" altLang="ko-KR" sz="2400" dirty="0"/>
              <a:t>, </a:t>
            </a:r>
            <a:r>
              <a:rPr lang="ko-KR" altLang="en-US" sz="2400" dirty="0"/>
              <a:t>건물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클래스가 같은 건물은 구분되지 않음</a:t>
            </a: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일반적인 </a:t>
            </a:r>
            <a:r>
              <a:rPr lang="en-US" altLang="ko-KR" sz="2400" dirty="0"/>
              <a:t>CNN</a:t>
            </a:r>
            <a:r>
              <a:rPr lang="ko-KR" altLang="en-US" sz="2400" dirty="0"/>
              <a:t>을 통과할 때 점진적으로 위치정보를 잃음</a:t>
            </a:r>
            <a:endParaRPr lang="en-US" altLang="ko-KR" sz="2400" dirty="0"/>
          </a:p>
          <a:p>
            <a:r>
              <a:rPr lang="en-US" altLang="ko-KR" sz="2400" dirty="0"/>
              <a:t>(1 </a:t>
            </a:r>
            <a:r>
              <a:rPr lang="ko-KR" altLang="en-US" sz="2400" dirty="0"/>
              <a:t>이상의 </a:t>
            </a:r>
            <a:r>
              <a:rPr lang="en-US" altLang="ko-KR" sz="2400" dirty="0"/>
              <a:t>stride</a:t>
            </a:r>
            <a:r>
              <a:rPr lang="ko-KR" altLang="en-US" sz="2400" dirty="0"/>
              <a:t>를 사용하는 </a:t>
            </a:r>
            <a:r>
              <a:rPr lang="en-US" altLang="ko-KR" sz="2400" dirty="0"/>
              <a:t>layer</a:t>
            </a:r>
            <a:r>
              <a:rPr lang="ko-KR" altLang="en-US" sz="2400" dirty="0"/>
              <a:t>들 때문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87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en-US" altLang="ko-KR" sz="3200" dirty="0">
                <a:hlinkClick r:id="rId2"/>
              </a:rPr>
              <a:t>Fully Convolutional Networks for Semantic Segmentation </a:t>
            </a:r>
            <a:r>
              <a:rPr lang="en-US" altLang="ko-KR" sz="3200" i="1" dirty="0">
                <a:hlinkClick r:id="rId2"/>
              </a:rPr>
              <a:t>(Long and Shelhamer et al., CVPR 2015)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16E3B-7CC6-4F82-B767-2B961E476E1F}"/>
              </a:ext>
            </a:extLst>
          </p:cNvPr>
          <p:cNvSpPr txBox="1"/>
          <p:nvPr/>
        </p:nvSpPr>
        <p:spPr>
          <a:xfrm>
            <a:off x="926781" y="2558916"/>
            <a:ext cx="1077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(1) Pretrain</a:t>
            </a:r>
            <a:r>
              <a:rPr lang="ko-KR" altLang="en-US" sz="2400" dirty="0"/>
              <a:t>된 </a:t>
            </a:r>
            <a:r>
              <a:rPr lang="en-US" altLang="ko-KR" sz="2400" dirty="0"/>
              <a:t>CNN</a:t>
            </a:r>
            <a:r>
              <a:rPr lang="ko-KR" altLang="en-US" sz="2400" dirty="0"/>
              <a:t>을 </a:t>
            </a:r>
            <a:r>
              <a:rPr lang="en-US" altLang="ko-KR" sz="2400" dirty="0"/>
              <a:t>FCN</a:t>
            </a:r>
            <a:r>
              <a:rPr lang="ko-KR" altLang="en-US" sz="2400" dirty="0"/>
              <a:t>으로 변환함</a:t>
            </a:r>
            <a:r>
              <a:rPr lang="en-US" altLang="ko-KR" sz="2400" dirty="0"/>
              <a:t>. </a:t>
            </a:r>
            <a:r>
              <a:rPr lang="ko-KR" altLang="en-US" sz="2400" dirty="0"/>
              <a:t>전체 </a:t>
            </a:r>
            <a:r>
              <a:rPr lang="en-US" altLang="ko-KR" sz="2400" dirty="0"/>
              <a:t>stride </a:t>
            </a:r>
            <a:r>
              <a:rPr lang="ko-KR" altLang="en-US" sz="2400" dirty="0"/>
              <a:t>합은 </a:t>
            </a:r>
            <a:r>
              <a:rPr lang="en-US" altLang="ko-KR" sz="2400" dirty="0"/>
              <a:t>32. </a:t>
            </a:r>
            <a:r>
              <a:rPr lang="ko-KR" altLang="en-US" sz="2400" dirty="0"/>
              <a:t>이는 처음 이미지 보다 마지막 이미지가 </a:t>
            </a:r>
            <a:r>
              <a:rPr lang="en-US" altLang="ko-KR" sz="2400" dirty="0"/>
              <a:t>32</a:t>
            </a:r>
            <a:r>
              <a:rPr lang="ko-KR" altLang="en-US" sz="2400" dirty="0"/>
              <a:t>배 작은 </a:t>
            </a:r>
            <a:r>
              <a:rPr lang="en-US" altLang="ko-KR" sz="2400" dirty="0"/>
              <a:t>feature map</a:t>
            </a:r>
            <a:r>
              <a:rPr lang="ko-KR" altLang="en-US" sz="2400" dirty="0"/>
              <a:t>으로 출력되는 것을 의미함</a:t>
            </a:r>
            <a:endParaRPr lang="en-US" altLang="ko-KR" sz="2400" dirty="0"/>
          </a:p>
          <a:p>
            <a:r>
              <a:rPr lang="en-US" altLang="ko-KR" sz="2400" dirty="0"/>
              <a:t>(2) </a:t>
            </a:r>
            <a:r>
              <a:rPr lang="ko-KR" altLang="en-US" sz="2400" dirty="0"/>
              <a:t>해상도를 </a:t>
            </a:r>
            <a:r>
              <a:rPr lang="en-US" altLang="ko-KR" sz="2400" dirty="0"/>
              <a:t>32</a:t>
            </a:r>
            <a:r>
              <a:rPr lang="ko-KR" altLang="en-US" sz="2400" dirty="0"/>
              <a:t>배 올리는 </a:t>
            </a:r>
            <a:r>
              <a:rPr lang="en-US" altLang="ko-KR" sz="2400" dirty="0">
                <a:solidFill>
                  <a:srgbClr val="0061FF"/>
                </a:solidFill>
              </a:rPr>
              <a:t>Upsampling layer (transposed convolution layer)</a:t>
            </a:r>
            <a:r>
              <a:rPr lang="ko-KR" altLang="en-US" sz="2400" dirty="0"/>
              <a:t>를 하나 추가함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8246-84C9-48FD-8A9B-51C23E37F9B1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DED2634-0BF2-425B-9451-C35BA4BAE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95" y="4361779"/>
            <a:ext cx="5345127" cy="21753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743DF6-CF39-401F-967C-3AE0E7AAA8E4}"/>
              </a:ext>
            </a:extLst>
          </p:cNvPr>
          <p:cNvGrpSpPr/>
          <p:nvPr/>
        </p:nvGrpSpPr>
        <p:grpSpPr>
          <a:xfrm>
            <a:off x="345894" y="4283507"/>
            <a:ext cx="5662779" cy="2331922"/>
            <a:chOff x="5922346" y="4128576"/>
            <a:chExt cx="5662779" cy="2331922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322E3D7E-DC84-463C-B49B-57F81E2E5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658" y="4128576"/>
              <a:ext cx="4008467" cy="2331922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FFB6212-7A22-4F58-8E07-B7ACE6235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346" y="4128576"/>
              <a:ext cx="1227935" cy="868769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FF21CE-A23D-41A6-A8AD-D6FD9803461D}"/>
                </a:ext>
              </a:extLst>
            </p:cNvPr>
            <p:cNvCxnSpPr>
              <a:cxnSpLocks/>
            </p:cNvCxnSpPr>
            <p:nvPr/>
          </p:nvCxnSpPr>
          <p:spPr>
            <a:xfrm>
              <a:off x="6998521" y="5068475"/>
              <a:ext cx="578137" cy="458030"/>
            </a:xfrm>
            <a:prstGeom prst="straightConnector1">
              <a:avLst/>
            </a:prstGeom>
            <a:ln w="12700">
              <a:solidFill>
                <a:srgbClr val="006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978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16E3B-7CC6-4F82-B767-2B961E476E1F}"/>
              </a:ext>
            </a:extLst>
          </p:cNvPr>
          <p:cNvSpPr txBox="1"/>
          <p:nvPr/>
        </p:nvSpPr>
        <p:spPr>
          <a:xfrm>
            <a:off x="926781" y="2558916"/>
            <a:ext cx="10771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(3) </a:t>
            </a:r>
            <a:r>
              <a:rPr lang="ko-KR" altLang="en-US" sz="2400" dirty="0"/>
              <a:t>여전히 떨어지는 정확도를 개선하기 위해 </a:t>
            </a:r>
            <a:r>
              <a:rPr lang="en-US" altLang="ko-KR" sz="2400" dirty="0">
                <a:solidFill>
                  <a:srgbClr val="0061FF"/>
                </a:solidFill>
              </a:rPr>
              <a:t>Skip architecture</a:t>
            </a:r>
            <a:r>
              <a:rPr lang="ko-KR" altLang="en-US" sz="2400" dirty="0"/>
              <a:t>를 추가함</a:t>
            </a:r>
            <a:endParaRPr lang="en-US" altLang="ko-KR" sz="2400" dirty="0"/>
          </a:p>
          <a:p>
            <a:r>
              <a:rPr lang="en-US" altLang="ko-KR" sz="2400" dirty="0"/>
              <a:t>(e.g. 2</a:t>
            </a:r>
            <a:r>
              <a:rPr lang="ko-KR" altLang="en-US" sz="2400" dirty="0"/>
              <a:t>배 </a:t>
            </a:r>
            <a:r>
              <a:rPr lang="en-US" altLang="ko-KR" sz="2400" dirty="0"/>
              <a:t>upsampling &amp; </a:t>
            </a:r>
            <a:r>
              <a:rPr lang="ko-KR" altLang="en-US" sz="2400" dirty="0"/>
              <a:t>아래층 </a:t>
            </a:r>
            <a:r>
              <a:rPr lang="en-US" altLang="ko-KR" sz="2400" dirty="0"/>
              <a:t>output</a:t>
            </a:r>
            <a:r>
              <a:rPr lang="ko-KR" altLang="en-US" sz="2400" dirty="0"/>
              <a:t>을 더해서 해상도를 두 배로 키움</a:t>
            </a:r>
            <a:r>
              <a:rPr lang="en-US" altLang="ko-KR" sz="2400" dirty="0"/>
              <a:t>). </a:t>
            </a:r>
          </a:p>
          <a:p>
            <a:r>
              <a:rPr lang="en-US" altLang="ko-KR" sz="2400" dirty="0"/>
              <a:t>(4) </a:t>
            </a:r>
            <a:r>
              <a:rPr lang="ko-KR" altLang="en-US" sz="2400" dirty="0"/>
              <a:t>이를 </a:t>
            </a:r>
            <a:r>
              <a:rPr lang="ko-KR" altLang="en-US" sz="2400" dirty="0">
                <a:solidFill>
                  <a:srgbClr val="0061FF"/>
                </a:solidFill>
              </a:rPr>
              <a:t>초해상도</a:t>
            </a:r>
            <a:r>
              <a:rPr lang="en-US" altLang="ko-KR" sz="2400" dirty="0">
                <a:solidFill>
                  <a:srgbClr val="0061FF"/>
                </a:solidFill>
              </a:rPr>
              <a:t>(super-resolution)</a:t>
            </a:r>
            <a:r>
              <a:rPr lang="en-US" altLang="ko-KR" sz="2400" dirty="0"/>
              <a:t>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8246-84C9-48FD-8A9B-51C23E37F9B1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BFC04-FAC5-49EE-9237-E6964B87221B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en-US" altLang="ko-KR" sz="3200" dirty="0">
                <a:hlinkClick r:id="rId2"/>
              </a:rPr>
              <a:t>Fully Convolutional Networks for Semantic Segmentation </a:t>
            </a:r>
            <a:r>
              <a:rPr lang="en-US" altLang="ko-KR" sz="3200" i="1" dirty="0">
                <a:hlinkClick r:id="rId2"/>
              </a:rPr>
              <a:t>(Long and Shelhamer et al., CVPR 2015)</a:t>
            </a:r>
            <a:endParaRPr lang="en-US" sz="3200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C73FD5-507D-488B-B903-A175102C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2" y="3860364"/>
            <a:ext cx="8895947" cy="24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8246-84C9-48FD-8A9B-51C23E37F9B1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BFC04-FAC5-49EE-9237-E6964B87221B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en-US" altLang="ko-KR" sz="3200" dirty="0">
                <a:hlinkClick r:id="rId2"/>
              </a:rPr>
              <a:t>Fully Convolutional Networks for Semantic Segmentation </a:t>
            </a:r>
            <a:r>
              <a:rPr lang="en-US" altLang="ko-KR" sz="3200" i="1" dirty="0">
                <a:hlinkClick r:id="rId2"/>
              </a:rPr>
              <a:t>(Long and Shelhamer et al., CVPR 2015)</a:t>
            </a:r>
            <a:endParaRPr lang="en-US" sz="3200" i="1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42FBA18-FD2A-4860-A5F0-D1E206B28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9" y="2639283"/>
            <a:ext cx="9389710" cy="34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8246-84C9-48FD-8A9B-51C23E37F9B1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BFC04-FAC5-49EE-9237-E6964B87221B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en-US" altLang="ko-KR" sz="3200" dirty="0">
                <a:hlinkClick r:id="rId2"/>
              </a:rPr>
              <a:t>Fully Convolutional Networks for Semantic Segmentation </a:t>
            </a:r>
            <a:r>
              <a:rPr lang="en-US" altLang="ko-KR" sz="3200" i="1" dirty="0">
                <a:hlinkClick r:id="rId2"/>
              </a:rPr>
              <a:t>(Long and Shelhamer et al., CVPR 2015)</a:t>
            </a:r>
            <a:endParaRPr lang="en-US" sz="3200" i="1" dirty="0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F617F32-896D-4E1D-9FB8-9F6AED367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1" y="2792894"/>
            <a:ext cx="5860288" cy="355122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F688556-F9EA-4B15-912C-8B9AF2051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1" y="2977893"/>
            <a:ext cx="5499328" cy="26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8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</a:t>
            </a:r>
            <a:r>
              <a:rPr lang="ko-KR" altLang="en-US" sz="3200" dirty="0"/>
              <a:t>인스턴스 분할 </a:t>
            </a:r>
            <a:r>
              <a:rPr lang="en-US" altLang="ko-KR" sz="3200" dirty="0"/>
              <a:t>(Instance segmentation)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Semantic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16E3B-7CC6-4F82-B767-2B961E476E1F}"/>
              </a:ext>
            </a:extLst>
          </p:cNvPr>
          <p:cNvSpPr txBox="1"/>
          <p:nvPr/>
        </p:nvSpPr>
        <p:spPr>
          <a:xfrm>
            <a:off x="926781" y="1929617"/>
            <a:ext cx="10771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시맨틱 분할과 비슷하지만 동일한 클래스 물체를 하나의 덩어리로 인식하는게 아니라 각 물체를 구분하여 표시함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strike="sngStrike" dirty="0"/>
              <a:t>Optional</a:t>
            </a:r>
            <a:r>
              <a:rPr lang="ko-KR" altLang="en-US" sz="2400" dirty="0"/>
              <a:t> </a:t>
            </a:r>
            <a:r>
              <a:rPr lang="en-US" altLang="ko-KR" sz="2400" dirty="0"/>
              <a:t>Must-read thing: </a:t>
            </a:r>
            <a:r>
              <a:rPr lang="en-US" altLang="ko-KR" sz="2400" i="1" dirty="0">
                <a:hlinkClick r:id="rId2"/>
              </a:rPr>
              <a:t>Mask R-CNN (He et al., ICCV 2017)</a:t>
            </a:r>
            <a:endParaRPr lang="en-US" altLang="ko-KR" sz="2400" i="1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83DD32C-2855-4488-B654-224C7A61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78" y="2760614"/>
            <a:ext cx="8711269" cy="2067474"/>
          </a:xfrm>
          <a:prstGeom prst="rect">
            <a:avLst/>
          </a:prstGeom>
        </p:spPr>
      </p:pic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D8FD95-3045-449A-B0E6-7DC4D0265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27" y="4820556"/>
            <a:ext cx="3007994" cy="15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4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2ECED-1260-4543-8480-A90F8E634893}"/>
              </a:ext>
            </a:extLst>
          </p:cNvPr>
          <p:cNvSpPr txBox="1"/>
          <p:nvPr/>
        </p:nvSpPr>
        <p:spPr>
          <a:xfrm>
            <a:off x="463118" y="1432445"/>
            <a:ext cx="112657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Thank you</a:t>
            </a:r>
          </a:p>
          <a:p>
            <a:pPr algn="ctr"/>
            <a:endParaRPr lang="en-US" sz="4200" dirty="0"/>
          </a:p>
          <a:p>
            <a:pPr algn="ctr"/>
            <a:r>
              <a:rPr lang="ko-KR" altLang="en-US" sz="4200" dirty="0"/>
              <a:t>👨‍🎓</a:t>
            </a:r>
            <a:r>
              <a:rPr lang="en-US" altLang="ko-KR" sz="4200" dirty="0"/>
              <a:t>:</a:t>
            </a:r>
            <a:r>
              <a:rPr lang="en-US" sz="4200" dirty="0">
                <a:hlinkClick r:id="rId2"/>
              </a:rPr>
              <a:t> </a:t>
            </a:r>
            <a:r>
              <a:rPr lang="en-US" sz="4200" dirty="0">
                <a:hlinkClick r:id="rId2"/>
              </a:rPr>
              <a:t>https://jeiyoon.github.io/</a:t>
            </a:r>
            <a:endParaRPr lang="en-US" sz="4200" dirty="0"/>
          </a:p>
          <a:p>
            <a:pPr algn="ctr"/>
            <a:endParaRPr lang="en-US" sz="4200" dirty="0"/>
          </a:p>
          <a:p>
            <a:pPr algn="ctr"/>
            <a:r>
              <a:rPr lang="ko-KR" altLang="en-US" sz="4200" dirty="0"/>
              <a:t>☁</a:t>
            </a:r>
            <a:r>
              <a:rPr lang="en-US" altLang="ko-KR" sz="4200" dirty="0"/>
              <a:t>:</a:t>
            </a:r>
            <a:r>
              <a:rPr lang="en-US" altLang="ko-KR" sz="4200" dirty="0">
                <a:hlinkClick r:id="rId3"/>
              </a:rPr>
              <a:t> </a:t>
            </a:r>
            <a:r>
              <a:rPr lang="en-US" sz="3800" dirty="0">
                <a:hlinkClick r:id="rId3"/>
              </a:rPr>
              <a:t>https://www.instagram.com/cloudwantsasnack/</a:t>
            </a:r>
            <a:endParaRPr lang="en-US" sz="38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80EA1162-B666-4F2A-BEF2-12DDE226D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62" y="6001091"/>
            <a:ext cx="1975538" cy="9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8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3064</TotalTime>
  <Words>309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JeyoonPark</dc:creator>
  <cp:lastModifiedBy>Park Jeiyoon</cp:lastModifiedBy>
  <cp:revision>604</cp:revision>
  <dcterms:created xsi:type="dcterms:W3CDTF">2020-11-12T16:23:38Z</dcterms:created>
  <dcterms:modified xsi:type="dcterms:W3CDTF">2021-11-05T11:32:38Z</dcterms:modified>
</cp:coreProperties>
</file>